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2" r:id="rId3"/>
    <p:sldId id="263" r:id="rId4"/>
    <p:sldId id="267" r:id="rId5"/>
    <p:sldId id="268" r:id="rId6"/>
    <p:sldId id="269" r:id="rId7"/>
    <p:sldId id="270" r:id="rId8"/>
    <p:sldId id="271" r:id="rId9"/>
    <p:sldId id="266" r:id="rId10"/>
  </p:sldIdLst>
  <p:sldSz cx="5765800" cy="324485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E6E6E6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85" autoAdjust="0"/>
    <p:restoredTop sz="94660"/>
  </p:normalViewPr>
  <p:slideViewPr>
    <p:cSldViewPr>
      <p:cViewPr>
        <p:scale>
          <a:sx n="150" d="100"/>
          <a:sy n="150" d="100"/>
        </p:scale>
        <p:origin x="2322" y="936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71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738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738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738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73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t>12.12.2025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2100" y="936625"/>
            <a:ext cx="47243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НПА и технологические процессы </a:t>
            </a:r>
            <a:endParaRPr lang="en-US" sz="2000" b="1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открытию, закрытию </a:t>
            </a:r>
            <a:endParaRPr lang="en-US" sz="2000" b="1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лицевых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счетов</a:t>
            </a:r>
            <a:endParaRPr lang="ru-RU" sz="20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vologo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d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skaya.roskazna.gov.ru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Вологда, декабрь 2025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0" y="2350671"/>
            <a:ext cx="329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</a:rPr>
              <a:t>Хоботова Татьяна Владимировна</a:t>
            </a:r>
            <a:endParaRPr lang="ru-RU" sz="900" dirty="0">
              <a:solidFill>
                <a:srgbClr val="11437F"/>
              </a:solidFill>
            </a:endParaRPr>
          </a:p>
          <a:p>
            <a:r>
              <a:rPr lang="ru-RU" sz="700" dirty="0" smtClean="0">
                <a:solidFill>
                  <a:srgbClr val="11437F"/>
                </a:solidFill>
              </a:rPr>
              <a:t>Начальник отдела ведения федеральных реестров</a:t>
            </a:r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01205" y="80804"/>
            <a:ext cx="4553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11437F"/>
                </a:solidFill>
              </a:rPr>
              <a:t>Управление Федерального казначейства по Вологодской области </a:t>
            </a:r>
            <a:endParaRPr lang="ru-RU" sz="1000" dirty="0">
              <a:solidFill>
                <a:srgbClr val="1143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427371"/>
              </p:ext>
            </p:extLst>
          </p:nvPr>
        </p:nvGraphicFramePr>
        <p:xfrm>
          <a:off x="292100" y="487980"/>
          <a:ext cx="5102893" cy="2629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28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 smtClean="0">
                          <a:solidFill>
                            <a:schemeClr val="accent2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На сегодняшний день:</a:t>
                      </a:r>
                      <a:endParaRPr lang="ru-RU" sz="1300" dirty="0">
                        <a:solidFill>
                          <a:schemeClr val="accent2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91719">
                <a:tc>
                  <a:txBody>
                    <a:bodyPr/>
                    <a:lstStyle/>
                    <a:p>
                      <a:pPr marL="3600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solidFill>
                            <a:srgbClr val="003B59"/>
                          </a:solidFill>
                          <a:latin typeface="+mn-lt"/>
                        </a:rPr>
                        <a:t>           </a:t>
                      </a:r>
                      <a:r>
                        <a:rPr lang="ru-RU" sz="1200" b="1" dirty="0" smtClean="0">
                          <a:solidFill>
                            <a:srgbClr val="11437F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Открытие, переоформление, закрытие лицевых счетов       </a:t>
                      </a:r>
                    </a:p>
                    <a:p>
                      <a:pPr marL="3600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200" b="1" dirty="0" smtClean="0">
                          <a:solidFill>
                            <a:srgbClr val="11437F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      осуществляется при представлении клиентом </a:t>
                      </a:r>
                    </a:p>
                    <a:p>
                      <a:pPr marL="3600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200" b="1" dirty="0" smtClean="0">
                          <a:solidFill>
                            <a:srgbClr val="11437F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      документов  на бумажном носителе</a:t>
                      </a:r>
                      <a:endParaRPr lang="ru-RU" sz="12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700" dirty="0" smtClean="0">
                        <a:solidFill>
                          <a:srgbClr val="11437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300" b="1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После внесения изменений в Приказ № </a:t>
                      </a:r>
                      <a:r>
                        <a:rPr lang="ru-RU" sz="1300" b="1" dirty="0" err="1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21н</a:t>
                      </a:r>
                      <a:r>
                        <a:rPr lang="ru-RU" sz="1300" b="1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7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57200" indent="169863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200" b="1" dirty="0" smtClean="0">
                          <a:solidFill>
                            <a:srgbClr val="11437F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Открытие, переоформление, закрытие лицевых счетов  </a:t>
                      </a:r>
                    </a:p>
                    <a:p>
                      <a:pPr marL="457200" indent="169863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200" b="1" dirty="0" smtClean="0">
                          <a:solidFill>
                            <a:srgbClr val="11437F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будет осуществляться в</a:t>
                      </a:r>
                      <a:r>
                        <a:rPr lang="ru-RU" sz="1200" b="1" baseline="0" dirty="0" smtClean="0">
                          <a:solidFill>
                            <a:srgbClr val="11437F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11437F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личном кабинете клиента в </a:t>
                      </a:r>
                    </a:p>
                    <a:p>
                      <a:pPr marL="457200" indent="169863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200" b="1" dirty="0" smtClean="0">
                          <a:solidFill>
                            <a:srgbClr val="11437F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Электронном бюджете в подсистеме</a:t>
                      </a:r>
                      <a:r>
                        <a:rPr lang="ru-RU" sz="1200" b="1" baseline="0" dirty="0" smtClean="0">
                          <a:solidFill>
                            <a:srgbClr val="11437F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11437F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ведения </a:t>
                      </a:r>
                      <a:r>
                        <a:rPr lang="ru-RU" sz="1200" b="1" dirty="0" err="1" smtClean="0">
                          <a:solidFill>
                            <a:srgbClr val="11437F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НСИ</a:t>
                      </a:r>
                      <a:r>
                        <a:rPr lang="ru-RU" sz="1200" b="1" dirty="0" smtClean="0">
                          <a:solidFill>
                            <a:srgbClr val="11437F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marL="457200" indent="169863"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200" b="1" dirty="0" smtClean="0">
                          <a:solidFill>
                            <a:srgbClr val="11437F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(нормативно – справочная</a:t>
                      </a:r>
                      <a:r>
                        <a:rPr lang="ru-RU" sz="1200" b="1" baseline="0" dirty="0" smtClean="0">
                          <a:solidFill>
                            <a:srgbClr val="11437F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11437F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информация) </a:t>
                      </a: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7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200" b="1" dirty="0" smtClean="0">
                          <a:solidFill>
                            <a:srgbClr val="11437F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Представление Карточки образцов подписей не </a:t>
                      </a:r>
                      <a:r>
                        <a:rPr lang="ru-RU" sz="1200" b="1" baseline="0" dirty="0" smtClean="0">
                          <a:solidFill>
                            <a:srgbClr val="11437F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                 </a:t>
                      </a: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200" b="1" dirty="0" smtClean="0">
                          <a:solidFill>
                            <a:srgbClr val="11437F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требуется</a:t>
                      </a: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663701" y="98425"/>
            <a:ext cx="40861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Казначейства России от 17.10.2016 </a:t>
            </a:r>
            <a:r>
              <a:rPr lang="ru-RU" sz="1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lang="ru-RU" sz="1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21н</a:t>
            </a:r>
            <a:endParaRPr lang="ru-RU" sz="10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pic>
        <p:nvPicPr>
          <p:cNvPr id="17" name="Рисунок 16"/>
          <p:cNvPicPr/>
          <p:nvPr/>
        </p:nvPicPr>
        <p:blipFill rotWithShape="1">
          <a:blip r:embed="rId3"/>
          <a:srcRect l="30625" t="20524" r="47889" b="40707"/>
          <a:stretch/>
        </p:blipFill>
        <p:spPr bwMode="auto">
          <a:xfrm>
            <a:off x="370807" y="2003425"/>
            <a:ext cx="457201" cy="533400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0" t="74123" r="46864" b="15799"/>
          <a:stretch/>
        </p:blipFill>
        <p:spPr>
          <a:xfrm>
            <a:off x="345008" y="860425"/>
            <a:ext cx="55669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2100" y="541654"/>
            <a:ext cx="5235535" cy="1166215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algn="just"/>
            <a:r>
              <a:rPr lang="ru-RU" sz="1300" b="1" dirty="0" smtClean="0">
                <a:solidFill>
                  <a:schemeClr val="accent2"/>
                </a:solidFill>
                <a:cs typeface="Times New Roman" panose="02020603050405020304" pitchFamily="18" charset="0"/>
              </a:rPr>
              <a:t>Условие </a:t>
            </a:r>
            <a:r>
              <a:rPr lang="ru-RU" sz="1300" b="1" dirty="0">
                <a:solidFill>
                  <a:schemeClr val="accent2"/>
                </a:solidFill>
                <a:cs typeface="Times New Roman" panose="02020603050405020304" pitchFamily="18" charset="0"/>
              </a:rPr>
              <a:t>отказа от Карточки образцов подписей:</a:t>
            </a:r>
          </a:p>
          <a:p>
            <a:pPr algn="just"/>
            <a:endParaRPr lang="ru-RU" sz="1100" b="1" dirty="0" smtClean="0">
              <a:solidFill>
                <a:srgbClr val="11437F"/>
              </a:solidFill>
              <a:ea typeface="Times New Roman"/>
              <a:cs typeface="Times New Roman"/>
            </a:endParaRPr>
          </a:p>
          <a:p>
            <a:pPr algn="just"/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Документооборот с клиентами осуществляется </a:t>
            </a:r>
            <a:r>
              <a:rPr lang="ru-RU" sz="1200" b="1" dirty="0">
                <a:solidFill>
                  <a:srgbClr val="11437F"/>
                </a:solidFill>
                <a:ea typeface="Times New Roman"/>
                <a:cs typeface="Times New Roman"/>
              </a:rPr>
              <a:t>в государственных </a:t>
            </a:r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информационных </a:t>
            </a:r>
            <a:r>
              <a:rPr lang="ru-RU" sz="1200" b="1" dirty="0">
                <a:solidFill>
                  <a:srgbClr val="11437F"/>
                </a:solidFill>
                <a:ea typeface="Times New Roman"/>
                <a:cs typeface="Times New Roman"/>
              </a:rPr>
              <a:t>системах, оператором которых является </a:t>
            </a:r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Федеральное казначейство</a:t>
            </a:r>
          </a:p>
          <a:p>
            <a:pPr algn="just"/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Альтернатива Карточки – машиночитаемая доверенность </a:t>
            </a:r>
            <a:endParaRPr lang="ru-RU" sz="1200" b="1" dirty="0">
              <a:solidFill>
                <a:srgbClr val="11437F"/>
              </a:solidFill>
              <a:ea typeface="Times New Roman"/>
              <a:cs typeface="Times New Roman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11099" y="1792059"/>
            <a:ext cx="752602" cy="4985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57" tIns="28828" rIns="57657" bIns="28828" rtlCol="0" anchor="ctr"/>
          <a:lstStyle/>
          <a:p>
            <a:endParaRPr lang="ru-RU" sz="757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11099" y="2384425"/>
            <a:ext cx="752602" cy="5045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57" tIns="28828" rIns="57657" bIns="28828" rtlCol="0" anchor="ctr"/>
          <a:lstStyle/>
          <a:p>
            <a:endParaRPr lang="ru-RU" sz="757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0895" y="2438294"/>
            <a:ext cx="5216740" cy="427551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algn="just"/>
            <a:r>
              <a:rPr lang="ru-RU" sz="1200" b="1" dirty="0">
                <a:solidFill>
                  <a:srgbClr val="11437F"/>
                </a:solidFill>
                <a:ea typeface="Times New Roman"/>
                <a:cs typeface="Times New Roman"/>
              </a:rPr>
              <a:t>В 2026 году Управлением будет организована работа с клиентами по расторжению Договоров об обмене ЭД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2099" y="1774825"/>
            <a:ext cx="523553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b="1" dirty="0" smtClean="0">
                <a:solidFill>
                  <a:schemeClr val="accent2"/>
                </a:solidFill>
                <a:cs typeface="Times New Roman" panose="02020603050405020304" pitchFamily="18" charset="0"/>
              </a:rPr>
              <a:t>Отказ </a:t>
            </a:r>
            <a:r>
              <a:rPr lang="ru-RU" sz="1300" b="1" dirty="0" smtClean="0">
                <a:solidFill>
                  <a:schemeClr val="accent2"/>
                </a:solidFill>
                <a:cs typeface="Times New Roman" panose="02020603050405020304" pitchFamily="18" charset="0"/>
              </a:rPr>
              <a:t>от договора об обмене электронными документами</a:t>
            </a:r>
          </a:p>
          <a:p>
            <a:pPr algn="just"/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Расторжение </a:t>
            </a:r>
            <a:r>
              <a:rPr lang="ru-RU" sz="1200" b="1" dirty="0">
                <a:solidFill>
                  <a:srgbClr val="11437F"/>
                </a:solidFill>
                <a:ea typeface="Times New Roman"/>
                <a:cs typeface="Times New Roman"/>
              </a:rPr>
              <a:t>с теми клиентами, кто </a:t>
            </a:r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полностью на работе </a:t>
            </a:r>
            <a:r>
              <a:rPr lang="ru-RU" sz="1200" b="1" dirty="0">
                <a:solidFill>
                  <a:srgbClr val="11437F"/>
                </a:solidFill>
                <a:ea typeface="Times New Roman"/>
                <a:cs typeface="Times New Roman"/>
              </a:rPr>
              <a:t>в ЭБ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33600" y="98425"/>
            <a:ext cx="3644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Казначейства России от 17.10.2016 </a:t>
            </a:r>
            <a:r>
              <a:rPr lang="ru-RU" sz="1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lang="ru-RU" sz="1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21н</a:t>
            </a:r>
            <a:endParaRPr lang="ru-RU" sz="10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smtClean="0"/>
              <a:t>2</a:t>
            </a:r>
            <a:endParaRPr lang="ru-RU" sz="1000" b="1" dirty="0"/>
          </a:p>
        </p:txBody>
      </p:sp>
      <p:sp>
        <p:nvSpPr>
          <p:cNvPr id="31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93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282700" y="85493"/>
            <a:ext cx="44671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Доверенность в электронной форме в машиночитаемом виде</a:t>
            </a:r>
            <a:endParaRPr lang="ru-RU" sz="1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3</a:t>
            </a:r>
            <a:endParaRPr lang="ru-RU" sz="1000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68808" y="555625"/>
            <a:ext cx="5257292" cy="258274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r>
              <a:rPr lang="ru-RU" sz="1300" b="1" dirty="0" smtClean="0">
                <a:solidFill>
                  <a:schemeClr val="accent2"/>
                </a:solidFill>
                <a:cs typeface="Times New Roman" panose="02020603050405020304" pitchFamily="18" charset="0"/>
              </a:rPr>
              <a:t>Что такое машиночитаемая доверенность? (замена Карточки)</a:t>
            </a:r>
            <a:endParaRPr lang="ru-RU" sz="1300" b="1" dirty="0">
              <a:solidFill>
                <a:schemeClr val="accent2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5900" y="776727"/>
            <a:ext cx="5334000" cy="442940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algn="just"/>
            <a:r>
              <a:rPr lang="ru-RU" sz="1300" b="1" dirty="0">
                <a:solidFill>
                  <a:schemeClr val="accent2"/>
                </a:solidFill>
                <a:cs typeface="Times New Roman" panose="02020603050405020304" pitchFamily="18" charset="0"/>
              </a:rPr>
              <a:t>1.</a:t>
            </a:r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 </a:t>
            </a:r>
            <a:r>
              <a:rPr lang="ru-RU" sz="1200" b="1" dirty="0">
                <a:solidFill>
                  <a:srgbClr val="11437F"/>
                </a:solidFill>
                <a:ea typeface="Times New Roman"/>
                <a:cs typeface="Times New Roman"/>
              </a:rPr>
              <a:t>Федеральный закон от 6 апреля </a:t>
            </a:r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2011 №63-ФЗ </a:t>
            </a:r>
            <a:r>
              <a:rPr lang="ru-RU" sz="1200" b="1" dirty="0">
                <a:solidFill>
                  <a:srgbClr val="11437F"/>
                </a:solidFill>
                <a:ea typeface="Times New Roman"/>
                <a:cs typeface="Times New Roman"/>
              </a:rPr>
              <a:t>«Об электронной подписи»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15900" y="1622425"/>
            <a:ext cx="5410200" cy="996938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algn="just"/>
            <a:r>
              <a:rPr lang="ru-RU" sz="1300" b="1" dirty="0">
                <a:solidFill>
                  <a:schemeClr val="accent2"/>
                </a:solidFill>
                <a:cs typeface="Times New Roman" panose="02020603050405020304" pitchFamily="18" charset="0"/>
              </a:rPr>
              <a:t>3.</a:t>
            </a:r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 МЧД формируется руководителем, имеющим право действовать без доверенности (на основании сведений из ЕГРЮЛ), на сотрудников своего учреждения в соответствии с необходимыми </a:t>
            </a:r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полномочиями </a:t>
            </a:r>
            <a:r>
              <a:rPr lang="ru-RU" sz="1200" b="1" dirty="0">
                <a:solidFill>
                  <a:srgbClr val="11437F"/>
                </a:solidFill>
                <a:ea typeface="Times New Roman"/>
                <a:cs typeface="Times New Roman"/>
              </a:rPr>
              <a:t>либо запрашивается сотрудником в ПОИБ СОБИ ФК у руководителя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15900" y="1187641"/>
            <a:ext cx="5334000" cy="442940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algn="just"/>
            <a:r>
              <a:rPr lang="ru-RU" sz="1300" b="1" dirty="0">
                <a:solidFill>
                  <a:schemeClr val="accent2"/>
                </a:solidFill>
                <a:cs typeface="Times New Roman" panose="02020603050405020304" pitchFamily="18" charset="0"/>
              </a:rPr>
              <a:t>2.</a:t>
            </a:r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 </a:t>
            </a:r>
            <a:r>
              <a:rPr lang="ru-RU" sz="1200" b="1" dirty="0" err="1" smtClean="0">
                <a:solidFill>
                  <a:srgbClr val="11437F"/>
                </a:solidFill>
                <a:ea typeface="Times New Roman"/>
                <a:cs typeface="Times New Roman"/>
              </a:rPr>
              <a:t>МЧД</a:t>
            </a:r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 </a:t>
            </a:r>
            <a:r>
              <a:rPr lang="ru-RU" sz="1200" b="1" dirty="0">
                <a:solidFill>
                  <a:srgbClr val="C00000"/>
                </a:solidFill>
                <a:ea typeface="Times New Roman"/>
                <a:cs typeface="Times New Roman"/>
              </a:rPr>
              <a:t>(доверенность в электронной форме) </a:t>
            </a:r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формируется в </a:t>
            </a:r>
            <a:r>
              <a:rPr lang="ru-RU" sz="1200" b="1" dirty="0" err="1" smtClean="0">
                <a:solidFill>
                  <a:srgbClr val="11437F"/>
                </a:solidFill>
                <a:ea typeface="Times New Roman"/>
                <a:cs typeface="Times New Roman"/>
              </a:rPr>
              <a:t>ПОИБ</a:t>
            </a:r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 </a:t>
            </a:r>
            <a:r>
              <a:rPr lang="ru-RU" sz="1200" b="1" dirty="0" err="1" smtClean="0">
                <a:solidFill>
                  <a:srgbClr val="11437F"/>
                </a:solidFill>
                <a:ea typeface="Times New Roman"/>
                <a:cs typeface="Times New Roman"/>
              </a:rPr>
              <a:t>СОБИ</a:t>
            </a:r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 </a:t>
            </a:r>
            <a:r>
              <a:rPr lang="ru-RU" sz="1200" b="1" dirty="0" err="1" smtClean="0">
                <a:solidFill>
                  <a:srgbClr val="11437F"/>
                </a:solidFill>
                <a:ea typeface="Times New Roman"/>
                <a:cs typeface="Times New Roman"/>
              </a:rPr>
              <a:t>ФК</a:t>
            </a:r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 </a:t>
            </a:r>
            <a:endParaRPr lang="ru-RU" sz="1200" b="1" dirty="0">
              <a:solidFill>
                <a:srgbClr val="11437F"/>
              </a:solidFill>
              <a:ea typeface="Times New Roman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5900" y="2573310"/>
            <a:ext cx="5334000" cy="442940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algn="just"/>
            <a:r>
              <a:rPr lang="ru-RU" sz="1300" b="1" dirty="0">
                <a:solidFill>
                  <a:schemeClr val="accent2"/>
                </a:solidFill>
                <a:cs typeface="Times New Roman" panose="02020603050405020304" pitchFamily="18" charset="0"/>
              </a:rPr>
              <a:t>4.</a:t>
            </a:r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 В результате создается доверенность, на основании которой сотруднику передаются </a:t>
            </a:r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полномочи</a:t>
            </a:r>
            <a:r>
              <a:rPr lang="ru-RU" sz="1200" b="1" dirty="0">
                <a:solidFill>
                  <a:srgbClr val="11437F"/>
                </a:solidFill>
                <a:ea typeface="Times New Roman"/>
                <a:cs typeface="Times New Roman"/>
              </a:rPr>
              <a:t>я</a:t>
            </a:r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 </a:t>
            </a:r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и соответствующие роли</a:t>
            </a:r>
            <a:endParaRPr lang="ru-RU" sz="1200" b="1" dirty="0">
              <a:solidFill>
                <a:srgbClr val="11437F"/>
              </a:solidFill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3521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273300" y="104428"/>
            <a:ext cx="34781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Казначейства России от 17.10.2016 </a:t>
            </a:r>
            <a:r>
              <a:rPr lang="ru-RU" sz="1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lang="ru-RU" sz="1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21н</a:t>
            </a:r>
            <a:endParaRPr lang="ru-RU" sz="10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 smtClean="0"/>
              <a:t>4</a:t>
            </a:r>
            <a:endParaRPr lang="ru-RU" sz="1000" b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75920" y="631825"/>
            <a:ext cx="4937085" cy="612217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algn="just"/>
            <a:r>
              <a:rPr lang="ru-RU" sz="1200" b="1" dirty="0">
                <a:solidFill>
                  <a:srgbClr val="11437F"/>
                </a:solidFill>
                <a:ea typeface="Times New Roman"/>
                <a:cs typeface="Times New Roman"/>
              </a:rPr>
              <a:t>Для формирования Заявлений на открытие, закрытие лицевых счетов клиент должен быть подключен к подсистеме </a:t>
            </a:r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Нормативно–справочной </a:t>
            </a:r>
            <a:r>
              <a:rPr lang="ru-RU" sz="1200" b="1" dirty="0">
                <a:solidFill>
                  <a:srgbClr val="11437F"/>
                </a:solidFill>
                <a:ea typeface="Times New Roman"/>
                <a:cs typeface="Times New Roman"/>
              </a:rPr>
              <a:t>информации Электронного бюджета</a:t>
            </a: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75920" y="1523447"/>
            <a:ext cx="4937085" cy="612217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algn="just"/>
            <a:r>
              <a:rPr lang="ru-RU" sz="1200" b="1" dirty="0">
                <a:solidFill>
                  <a:srgbClr val="11437F"/>
                </a:solidFill>
                <a:ea typeface="Times New Roman"/>
                <a:cs typeface="Times New Roman"/>
              </a:rPr>
              <a:t>Изменения в порядок работы клиентов с органами Федерального казначейства предположительно будут внедрены с 01.01.2027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4357" y="2471735"/>
            <a:ext cx="4937085" cy="242885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ea typeface="Times New Roman"/>
                <a:cs typeface="Times New Roman"/>
              </a:rPr>
              <a:t>Вся информация Управлением будет доведена письмами</a:t>
            </a:r>
            <a:endParaRPr lang="ru-RU" sz="1200" b="1" dirty="0">
              <a:solidFill>
                <a:srgbClr val="11437F"/>
              </a:solidFill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1614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104428"/>
            <a:ext cx="40877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Официальный сайт УФК по Вологодской области</a:t>
            </a:r>
            <a:endParaRPr lang="ru-RU" sz="10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5</a:t>
            </a:r>
            <a:endParaRPr lang="ru-RU" sz="1000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 rotWithShape="1">
          <a:blip r:embed="rId4"/>
          <a:srcRect l="11379" t="9893" r="13301" b="13558"/>
          <a:stretch/>
        </p:blipFill>
        <p:spPr bwMode="auto">
          <a:xfrm>
            <a:off x="644525" y="536447"/>
            <a:ext cx="4660860" cy="25337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1409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104428"/>
            <a:ext cx="40877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Официальный сайт УФК по Вологодской области</a:t>
            </a:r>
            <a:endParaRPr lang="ru-RU" sz="10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6</a:t>
            </a:r>
            <a:endParaRPr lang="ru-RU" sz="1000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 rotWithShape="1">
          <a:blip r:embed="rId4"/>
          <a:srcRect l="11014" t="9807" r="14683" b="10417"/>
          <a:stretch/>
        </p:blipFill>
        <p:spPr>
          <a:xfrm>
            <a:off x="292100" y="479425"/>
            <a:ext cx="5013285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09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104428"/>
            <a:ext cx="40877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Официальный сайт УФК по Вологодской области</a:t>
            </a:r>
            <a:endParaRPr lang="ru-RU" sz="10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7</a:t>
            </a:r>
            <a:endParaRPr lang="ru-RU" sz="1000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 rotWithShape="1">
          <a:blip r:embed="rId4"/>
          <a:srcRect l="12239" t="9601" r="47874" b="25151"/>
          <a:stretch/>
        </p:blipFill>
        <p:spPr>
          <a:xfrm>
            <a:off x="587725" y="440689"/>
            <a:ext cx="4717660" cy="267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8300" y="1264520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879850" y="3007181"/>
            <a:ext cx="189865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г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. Вологда,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декабрь 2025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val="38367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1349</TotalTime>
  <Words>355</Words>
  <Application>Microsoft Office PowerPoint</Application>
  <PresentationFormat>Произвольный</PresentationFormat>
  <Paragraphs>59</Paragraphs>
  <Slides>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Присмотрова Ольга Валентиновна</cp:lastModifiedBy>
  <cp:revision>117</cp:revision>
  <cp:lastPrinted>2025-12-03T05:45:20Z</cp:lastPrinted>
  <dcterms:created xsi:type="dcterms:W3CDTF">2019-07-31T16:47:50Z</dcterms:created>
  <dcterms:modified xsi:type="dcterms:W3CDTF">2025-12-12T07:13:57Z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